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3" r:id="rId18"/>
    <p:sldId id="275"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97" d="100"/>
          <a:sy n="97"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1F47FFF-87EB-6245-99E4-26AEC0E7355A}"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1239786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F47FFF-87EB-6245-99E4-26AEC0E7355A}"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181351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F47FFF-87EB-6245-99E4-26AEC0E7355A}"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D67D41-1822-734E-826D-D011EDE49E6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91824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1F47FFF-87EB-6245-99E4-26AEC0E7355A}"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43246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1F47FFF-87EB-6245-99E4-26AEC0E7355A}"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D67D41-1822-734E-826D-D011EDE49E6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3636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1F47FFF-87EB-6245-99E4-26AEC0E7355A}"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368405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F47FFF-87EB-6245-99E4-26AEC0E7355A}"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590354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F47FFF-87EB-6245-99E4-26AEC0E7355A}"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71692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F47FFF-87EB-6245-99E4-26AEC0E7355A}"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61945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F47FFF-87EB-6245-99E4-26AEC0E7355A}"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174354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F47FFF-87EB-6245-99E4-26AEC0E7355A}"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137877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1F47FFF-87EB-6245-99E4-26AEC0E7355A}" type="datetimeFigureOut">
              <a:rPr lang="en-US" smtClean="0"/>
              <a:t>12/16/15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166482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1F47FFF-87EB-6245-99E4-26AEC0E7355A}" type="datetimeFigureOut">
              <a:rPr lang="en-US" smtClean="0"/>
              <a:t>12/16/15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1107186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47FFF-87EB-6245-99E4-26AEC0E7355A}" type="datetimeFigureOut">
              <a:rPr lang="en-US" smtClean="0"/>
              <a:t>12/16/15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53402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F47FFF-87EB-6245-99E4-26AEC0E7355A}"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999005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F47FFF-87EB-6245-99E4-26AEC0E7355A}"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6D67D41-1822-734E-826D-D011EDE49E65}" type="slidenum">
              <a:rPr lang="en-US" smtClean="0"/>
              <a:t>‹#›</a:t>
            </a:fld>
            <a:endParaRPr lang="en-US"/>
          </a:p>
        </p:txBody>
      </p:sp>
    </p:spTree>
    <p:extLst>
      <p:ext uri="{BB962C8B-B14F-4D97-AF65-F5344CB8AC3E}">
        <p14:creationId xmlns:p14="http://schemas.microsoft.com/office/powerpoint/2010/main" val="12561181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1F47FFF-87EB-6245-99E4-26AEC0E7355A}" type="datetimeFigureOut">
              <a:rPr lang="en-US" smtClean="0"/>
              <a:t>12/16/15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6D67D41-1822-734E-826D-D011EDE49E65}" type="slidenum">
              <a:rPr lang="en-US" smtClean="0"/>
              <a:t>‹#›</a:t>
            </a:fld>
            <a:endParaRPr lang="en-US"/>
          </a:p>
        </p:txBody>
      </p:sp>
    </p:spTree>
    <p:extLst>
      <p:ext uri="{BB962C8B-B14F-4D97-AF65-F5344CB8AC3E}">
        <p14:creationId xmlns:p14="http://schemas.microsoft.com/office/powerpoint/2010/main" val="148415912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639957"/>
            <a:ext cx="8915399" cy="2262781"/>
          </a:xfrm>
        </p:spPr>
        <p:txBody>
          <a:bodyPr>
            <a:normAutofit/>
          </a:bodyPr>
          <a:lstStyle/>
          <a:p>
            <a:r>
              <a:rPr lang="en-US" dirty="0" smtClean="0"/>
              <a:t>HOSPITAL MANAGEMENT</a:t>
            </a:r>
            <a:br>
              <a:rPr lang="en-US" dirty="0" smtClean="0"/>
            </a:br>
            <a:r>
              <a:rPr lang="en-US" dirty="0" smtClean="0"/>
              <a:t>SYSTEM</a:t>
            </a:r>
            <a:endParaRPr lang="en-US" dirty="0"/>
          </a:p>
        </p:txBody>
      </p:sp>
      <p:sp>
        <p:nvSpPr>
          <p:cNvPr id="3" name="Subtitle 2"/>
          <p:cNvSpPr>
            <a:spLocks noGrp="1"/>
          </p:cNvSpPr>
          <p:nvPr>
            <p:ph type="subTitle" idx="1"/>
          </p:nvPr>
        </p:nvSpPr>
        <p:spPr>
          <a:xfrm>
            <a:off x="2607504" y="4234040"/>
            <a:ext cx="8915399" cy="1751124"/>
          </a:xfrm>
        </p:spPr>
        <p:txBody>
          <a:bodyPr>
            <a:normAutofit/>
          </a:bodyPr>
          <a:lstStyle/>
          <a:p>
            <a:r>
              <a:rPr lang="en-US" b="1" dirty="0" smtClean="0">
                <a:solidFill>
                  <a:schemeClr val="tx2">
                    <a:lumMod val="60000"/>
                    <a:lumOff val="40000"/>
                  </a:schemeClr>
                </a:solidFill>
              </a:rPr>
              <a:t>SET </a:t>
            </a:r>
            <a:r>
              <a:rPr lang="en-US" b="1" dirty="0" smtClean="0">
                <a:solidFill>
                  <a:schemeClr val="tx2">
                    <a:lumMod val="60000"/>
                    <a:lumOff val="40000"/>
                  </a:schemeClr>
                </a:solidFill>
              </a:rPr>
              <a:t>– 5</a:t>
            </a:r>
          </a:p>
          <a:p>
            <a:endParaRPr lang="en-US" b="1" dirty="0">
              <a:solidFill>
                <a:schemeClr val="tx2">
                  <a:lumMod val="60000"/>
                  <a:lumOff val="40000"/>
                </a:schemeClr>
              </a:solidFill>
            </a:endParaRPr>
          </a:p>
          <a:p>
            <a:r>
              <a:rPr lang="en-US" b="1" dirty="0">
                <a:solidFill>
                  <a:schemeClr val="tx2">
                    <a:lumMod val="60000"/>
                    <a:lumOff val="40000"/>
                  </a:schemeClr>
                </a:solidFill>
              </a:rPr>
              <a:t>INF 6210: Database Management Database Design </a:t>
            </a:r>
            <a:endParaRPr lang="en-US" b="1" dirty="0" smtClean="0">
              <a:solidFill>
                <a:schemeClr val="tx2">
                  <a:lumMod val="60000"/>
                  <a:lumOff val="40000"/>
                </a:schemeClr>
              </a:solidFill>
            </a:endParaRPr>
          </a:p>
          <a:p>
            <a:r>
              <a:rPr lang="en-US" b="1" dirty="0" smtClean="0">
                <a:solidFill>
                  <a:schemeClr val="tx2">
                    <a:lumMod val="60000"/>
                    <a:lumOff val="40000"/>
                  </a:schemeClr>
                </a:solidFill>
              </a:rPr>
              <a:t>Instructor</a:t>
            </a:r>
            <a:r>
              <a:rPr lang="en-US" b="1" dirty="0">
                <a:solidFill>
                  <a:schemeClr val="tx2">
                    <a:lumMod val="60000"/>
                    <a:lumOff val="40000"/>
                  </a:schemeClr>
                </a:solidFill>
              </a:rPr>
              <a:t>: Prof. </a:t>
            </a:r>
            <a:r>
              <a:rPr lang="en-US" b="1" dirty="0" err="1" smtClean="0">
                <a:solidFill>
                  <a:schemeClr val="tx2">
                    <a:lumMod val="60000"/>
                    <a:lumOff val="40000"/>
                  </a:schemeClr>
                </a:solidFill>
              </a:rPr>
              <a:t>Mutsalklisana</a:t>
            </a:r>
            <a:endParaRPr lang="en-US" b="1" dirty="0">
              <a:solidFill>
                <a:schemeClr val="tx2">
                  <a:lumMod val="60000"/>
                  <a:lumOff val="40000"/>
                </a:schemeClr>
              </a:solidFill>
            </a:endParaRPr>
          </a:p>
        </p:txBody>
      </p:sp>
      <p:sp>
        <p:nvSpPr>
          <p:cNvPr id="4" name="TextBox 3"/>
          <p:cNvSpPr txBox="1"/>
          <p:nvPr/>
        </p:nvSpPr>
        <p:spPr>
          <a:xfrm>
            <a:off x="3790122" y="445273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71506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OUTER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all the nurses allotted to the emergency room  type.</a:t>
            </a:r>
            <a:endParaRPr lang="en-US" dirty="0"/>
          </a:p>
        </p:txBody>
      </p:sp>
      <p:pic>
        <p:nvPicPr>
          <p:cNvPr id="4" name="Content Placeholder 3"/>
          <p:cNvPicPr>
            <a:picLocks noChangeAspect="1"/>
          </p:cNvPicPr>
          <p:nvPr/>
        </p:nvPicPr>
        <p:blipFill>
          <a:blip r:embed="rId2"/>
          <a:stretch>
            <a:fillRect/>
          </a:stretch>
        </p:blipFill>
        <p:spPr>
          <a:xfrm>
            <a:off x="2589212" y="2923141"/>
            <a:ext cx="9309100" cy="1474543"/>
          </a:xfrm>
          <a:prstGeom prst="rect">
            <a:avLst/>
          </a:prstGeom>
        </p:spPr>
      </p:pic>
      <p:pic>
        <p:nvPicPr>
          <p:cNvPr id="5" name="Picture 4"/>
          <p:cNvPicPr>
            <a:picLocks noChangeAspect="1"/>
          </p:cNvPicPr>
          <p:nvPr/>
        </p:nvPicPr>
        <p:blipFill>
          <a:blip r:embed="rId3"/>
          <a:stretch>
            <a:fillRect/>
          </a:stretch>
        </p:blipFill>
        <p:spPr>
          <a:xfrm>
            <a:off x="4418012" y="4566207"/>
            <a:ext cx="4057357" cy="2100424"/>
          </a:xfrm>
          <a:prstGeom prst="rect">
            <a:avLst/>
          </a:prstGeom>
        </p:spPr>
      </p:pic>
    </p:spTree>
    <p:extLst>
      <p:ext uri="{BB962C8B-B14F-4D97-AF65-F5344CB8AC3E}">
        <p14:creationId xmlns:p14="http://schemas.microsoft.com/office/powerpoint/2010/main" val="206495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OUTER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all the male nurses and the room allotted to them.</a:t>
            </a:r>
            <a:endParaRPr lang="en-US" dirty="0"/>
          </a:p>
        </p:txBody>
      </p:sp>
      <p:pic>
        <p:nvPicPr>
          <p:cNvPr id="4" name="Content Placeholder 3"/>
          <p:cNvPicPr>
            <a:picLocks noChangeAspect="1"/>
          </p:cNvPicPr>
          <p:nvPr/>
        </p:nvPicPr>
        <p:blipFill>
          <a:blip r:embed="rId2"/>
          <a:stretch>
            <a:fillRect/>
          </a:stretch>
        </p:blipFill>
        <p:spPr>
          <a:xfrm>
            <a:off x="2589212" y="2848689"/>
            <a:ext cx="8915400" cy="923279"/>
          </a:xfrm>
          <a:prstGeom prst="rect">
            <a:avLst/>
          </a:prstGeom>
        </p:spPr>
      </p:pic>
      <p:pic>
        <p:nvPicPr>
          <p:cNvPr id="5" name="Picture 4"/>
          <p:cNvPicPr>
            <a:picLocks noChangeAspect="1"/>
          </p:cNvPicPr>
          <p:nvPr/>
        </p:nvPicPr>
        <p:blipFill>
          <a:blip r:embed="rId3"/>
          <a:stretch>
            <a:fillRect/>
          </a:stretch>
        </p:blipFill>
        <p:spPr>
          <a:xfrm>
            <a:off x="3397594" y="3886268"/>
            <a:ext cx="6162861" cy="2853591"/>
          </a:xfrm>
          <a:prstGeom prst="rect">
            <a:avLst/>
          </a:prstGeom>
        </p:spPr>
      </p:pic>
    </p:spTree>
    <p:extLst>
      <p:ext uri="{BB962C8B-B14F-4D97-AF65-F5344CB8AC3E}">
        <p14:creationId xmlns:p14="http://schemas.microsoft.com/office/powerpoint/2010/main" val="67258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OUTER JOIN</a:t>
            </a:r>
            <a:endParaRPr lang="en-US" dirty="0"/>
          </a:p>
        </p:txBody>
      </p:sp>
      <p:sp>
        <p:nvSpPr>
          <p:cNvPr id="3" name="Content Placeholder 2"/>
          <p:cNvSpPr>
            <a:spLocks noGrp="1"/>
          </p:cNvSpPr>
          <p:nvPr>
            <p:ph idx="1"/>
          </p:nvPr>
        </p:nvSpPr>
        <p:spPr/>
        <p:txBody>
          <a:bodyPr/>
          <a:lstStyle/>
          <a:p>
            <a:r>
              <a:rPr lang="en-US" dirty="0"/>
              <a:t>A </a:t>
            </a:r>
            <a:r>
              <a:rPr lang="en-US" b="1" dirty="0"/>
              <a:t>RIGHT OUTER JOIN</a:t>
            </a:r>
            <a:r>
              <a:rPr lang="en-US" dirty="0"/>
              <a:t> is one of the </a:t>
            </a:r>
            <a:r>
              <a:rPr lang="en-US" b="1" dirty="0"/>
              <a:t>JOIN</a:t>
            </a:r>
            <a:r>
              <a:rPr lang="en-US" dirty="0"/>
              <a:t> operations that allow you to specify a </a:t>
            </a:r>
            <a:r>
              <a:rPr lang="en-US" b="1" dirty="0"/>
              <a:t>JOIN</a:t>
            </a:r>
            <a:r>
              <a:rPr lang="en-US" dirty="0"/>
              <a:t> clause. It preserves the unmatched rows from the second (</a:t>
            </a:r>
            <a:r>
              <a:rPr lang="en-US" b="1" dirty="0"/>
              <a:t>right</a:t>
            </a:r>
            <a:r>
              <a:rPr lang="en-US" dirty="0"/>
              <a:t>) table, </a:t>
            </a:r>
            <a:r>
              <a:rPr lang="en-US" b="1" dirty="0"/>
              <a:t>joining</a:t>
            </a:r>
            <a:r>
              <a:rPr lang="en-US" dirty="0"/>
              <a:t> them with a NULL in the shape of the first (left) table. A LEFT </a:t>
            </a:r>
            <a:r>
              <a:rPr lang="en-US" b="1" dirty="0"/>
              <a:t>OUTER JOIN</a:t>
            </a:r>
            <a:r>
              <a:rPr lang="en-US" dirty="0"/>
              <a:t> B is equivalent to B </a:t>
            </a:r>
            <a:r>
              <a:rPr lang="en-US" b="1" dirty="0"/>
              <a:t>RIGHT OUTER JOIN</a:t>
            </a:r>
            <a:r>
              <a:rPr lang="en-US" dirty="0"/>
              <a:t> A, with the columns in a different order.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292" y="4168147"/>
            <a:ext cx="2667000" cy="1743075"/>
          </a:xfrm>
          <a:prstGeom prst="rect">
            <a:avLst/>
          </a:prstGeom>
        </p:spPr>
      </p:pic>
    </p:spTree>
    <p:extLst>
      <p:ext uri="{BB962C8B-B14F-4D97-AF65-F5344CB8AC3E}">
        <p14:creationId xmlns:p14="http://schemas.microsoft.com/office/powerpoint/2010/main" val="329807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OUTER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the medicine given to the patient who are admitted after 1</a:t>
            </a:r>
            <a:r>
              <a:rPr lang="en-US" baseline="30000" dirty="0" smtClean="0"/>
              <a:t>st</a:t>
            </a:r>
            <a:r>
              <a:rPr lang="en-US" dirty="0" smtClean="0"/>
              <a:t> January, 2014</a:t>
            </a:r>
            <a:endParaRPr lang="en-US" dirty="0"/>
          </a:p>
        </p:txBody>
      </p:sp>
      <p:pic>
        <p:nvPicPr>
          <p:cNvPr id="4" name="Content Placeholder 3"/>
          <p:cNvPicPr>
            <a:picLocks noChangeAspect="1"/>
          </p:cNvPicPr>
          <p:nvPr/>
        </p:nvPicPr>
        <p:blipFill>
          <a:blip r:embed="rId2"/>
          <a:stretch>
            <a:fillRect/>
          </a:stretch>
        </p:blipFill>
        <p:spPr>
          <a:xfrm>
            <a:off x="2669906" y="2909970"/>
            <a:ext cx="8834706" cy="1313448"/>
          </a:xfrm>
          <a:prstGeom prst="rect">
            <a:avLst/>
          </a:prstGeom>
        </p:spPr>
      </p:pic>
      <p:pic>
        <p:nvPicPr>
          <p:cNvPr id="5" name="Picture 4"/>
          <p:cNvPicPr>
            <a:picLocks noChangeAspect="1"/>
          </p:cNvPicPr>
          <p:nvPr/>
        </p:nvPicPr>
        <p:blipFill>
          <a:blip r:embed="rId3"/>
          <a:stretch>
            <a:fillRect/>
          </a:stretch>
        </p:blipFill>
        <p:spPr>
          <a:xfrm>
            <a:off x="5451682" y="4234528"/>
            <a:ext cx="3668720" cy="1905294"/>
          </a:xfrm>
          <a:prstGeom prst="rect">
            <a:avLst/>
          </a:prstGeom>
        </p:spPr>
      </p:pic>
    </p:spTree>
    <p:extLst>
      <p:ext uri="{BB962C8B-B14F-4D97-AF65-F5344CB8AC3E}">
        <p14:creationId xmlns:p14="http://schemas.microsoft.com/office/powerpoint/2010/main" val="854762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OUTER JOIN</a:t>
            </a:r>
            <a:endParaRPr lang="en-US" dirty="0"/>
          </a:p>
        </p:txBody>
      </p:sp>
      <p:sp>
        <p:nvSpPr>
          <p:cNvPr id="3" name="Content Placeholder 2"/>
          <p:cNvSpPr>
            <a:spLocks noGrp="1"/>
          </p:cNvSpPr>
          <p:nvPr>
            <p:ph idx="1"/>
          </p:nvPr>
        </p:nvSpPr>
        <p:spPr/>
        <p:txBody>
          <a:bodyPr/>
          <a:lstStyle/>
          <a:p>
            <a:r>
              <a:rPr lang="en-US" dirty="0" smtClean="0"/>
              <a:t>The right outer join is performed on the patient and doctor table to </a:t>
            </a:r>
            <a:r>
              <a:rPr lang="en-US" dirty="0" err="1" smtClean="0"/>
              <a:t>retrive</a:t>
            </a:r>
            <a:r>
              <a:rPr lang="en-US" dirty="0" smtClean="0"/>
              <a:t> the list of all the patients attended by doctors.</a:t>
            </a:r>
            <a:endParaRPr lang="en-US" dirty="0"/>
          </a:p>
        </p:txBody>
      </p:sp>
      <p:pic>
        <p:nvPicPr>
          <p:cNvPr id="4" name="Content Placeholder 3"/>
          <p:cNvPicPr>
            <a:picLocks noChangeAspect="1"/>
          </p:cNvPicPr>
          <p:nvPr/>
        </p:nvPicPr>
        <p:blipFill>
          <a:blip r:embed="rId2"/>
          <a:stretch>
            <a:fillRect/>
          </a:stretch>
        </p:blipFill>
        <p:spPr>
          <a:xfrm>
            <a:off x="2589212" y="3034771"/>
            <a:ext cx="8612325" cy="928763"/>
          </a:xfrm>
          <a:prstGeom prst="rect">
            <a:avLst/>
          </a:prstGeom>
        </p:spPr>
      </p:pic>
      <p:pic>
        <p:nvPicPr>
          <p:cNvPr id="5" name="Picture 4"/>
          <p:cNvPicPr>
            <a:picLocks noChangeAspect="1"/>
          </p:cNvPicPr>
          <p:nvPr/>
        </p:nvPicPr>
        <p:blipFill>
          <a:blip r:embed="rId3"/>
          <a:stretch>
            <a:fillRect/>
          </a:stretch>
        </p:blipFill>
        <p:spPr>
          <a:xfrm>
            <a:off x="5073987" y="4012112"/>
            <a:ext cx="4913522" cy="1899110"/>
          </a:xfrm>
          <a:prstGeom prst="rect">
            <a:avLst/>
          </a:prstGeom>
        </p:spPr>
      </p:pic>
    </p:spTree>
    <p:extLst>
      <p:ext uri="{BB962C8B-B14F-4D97-AF65-F5344CB8AC3E}">
        <p14:creationId xmlns:p14="http://schemas.microsoft.com/office/powerpoint/2010/main" val="238869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JOIN</a:t>
            </a:r>
            <a:endParaRPr lang="en-US" dirty="0"/>
          </a:p>
        </p:txBody>
      </p:sp>
      <p:sp>
        <p:nvSpPr>
          <p:cNvPr id="3" name="Content Placeholder 2"/>
          <p:cNvSpPr>
            <a:spLocks noGrp="1"/>
          </p:cNvSpPr>
          <p:nvPr>
            <p:ph idx="1"/>
          </p:nvPr>
        </p:nvSpPr>
        <p:spPr/>
        <p:txBody>
          <a:bodyPr/>
          <a:lstStyle/>
          <a:p>
            <a:r>
              <a:rPr lang="en-US" dirty="0"/>
              <a:t>A full outer join, or just outer join, produces a result set with all of the rows of both tables, regardless of whether there are any matches. Similarly to the left and right joins, we call the empty spaces null.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034" y="3535570"/>
            <a:ext cx="3032539" cy="1841500"/>
          </a:xfrm>
          <a:prstGeom prst="rect">
            <a:avLst/>
          </a:prstGeom>
        </p:spPr>
      </p:pic>
    </p:spTree>
    <p:extLst>
      <p:ext uri="{BB962C8B-B14F-4D97-AF65-F5344CB8AC3E}">
        <p14:creationId xmlns:p14="http://schemas.microsoft.com/office/powerpoint/2010/main" val="1991260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OUTER JOIN</a:t>
            </a:r>
            <a:endParaRPr lang="en-US" dirty="0"/>
          </a:p>
        </p:txBody>
      </p:sp>
      <p:sp>
        <p:nvSpPr>
          <p:cNvPr id="3" name="Content Placeholder 2"/>
          <p:cNvSpPr>
            <a:spLocks noGrp="1"/>
          </p:cNvSpPr>
          <p:nvPr>
            <p:ph idx="1"/>
          </p:nvPr>
        </p:nvSpPr>
        <p:spPr/>
        <p:txBody>
          <a:bodyPr/>
          <a:lstStyle/>
          <a:p>
            <a:r>
              <a:rPr lang="en-US" dirty="0" smtClean="0"/>
              <a:t>This query is going to return the list of all the nurses and room from the database.</a:t>
            </a:r>
            <a:endParaRPr lang="en-US" dirty="0"/>
          </a:p>
        </p:txBody>
      </p:sp>
      <p:pic>
        <p:nvPicPr>
          <p:cNvPr id="4" name="Picture 3"/>
          <p:cNvPicPr>
            <a:picLocks noChangeAspect="1"/>
          </p:cNvPicPr>
          <p:nvPr/>
        </p:nvPicPr>
        <p:blipFill>
          <a:blip r:embed="rId2"/>
          <a:stretch>
            <a:fillRect/>
          </a:stretch>
        </p:blipFill>
        <p:spPr>
          <a:xfrm>
            <a:off x="2970281" y="3193221"/>
            <a:ext cx="4437684" cy="1869109"/>
          </a:xfrm>
          <a:prstGeom prst="rect">
            <a:avLst/>
          </a:prstGeom>
        </p:spPr>
      </p:pic>
      <p:pic>
        <p:nvPicPr>
          <p:cNvPr id="5" name="Picture 4"/>
          <p:cNvPicPr>
            <a:picLocks noChangeAspect="1"/>
          </p:cNvPicPr>
          <p:nvPr/>
        </p:nvPicPr>
        <p:blipFill>
          <a:blip r:embed="rId3"/>
          <a:stretch>
            <a:fillRect/>
          </a:stretch>
        </p:blipFill>
        <p:spPr>
          <a:xfrm>
            <a:off x="8046334" y="3193221"/>
            <a:ext cx="3231266" cy="2491961"/>
          </a:xfrm>
          <a:prstGeom prst="rect">
            <a:avLst/>
          </a:prstGeom>
        </p:spPr>
      </p:pic>
    </p:spTree>
    <p:extLst>
      <p:ext uri="{BB962C8B-B14F-4D97-AF65-F5344CB8AC3E}">
        <p14:creationId xmlns:p14="http://schemas.microsoft.com/office/powerpoint/2010/main" val="15717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JOIN</a:t>
            </a:r>
            <a:endParaRPr lang="en-US" dirty="0"/>
          </a:p>
        </p:txBody>
      </p:sp>
      <p:sp>
        <p:nvSpPr>
          <p:cNvPr id="3" name="Content Placeholder 2"/>
          <p:cNvSpPr>
            <a:spLocks noGrp="1"/>
          </p:cNvSpPr>
          <p:nvPr>
            <p:ph idx="1"/>
          </p:nvPr>
        </p:nvSpPr>
        <p:spPr/>
        <p:txBody>
          <a:bodyPr/>
          <a:lstStyle/>
          <a:p>
            <a:r>
              <a:rPr lang="en-US" dirty="0"/>
              <a:t>The cross join returns a table with a potentially very large number of rows. The row count of the result is equal to the number of rows in the first table times the number of rows in the second table. Each row is a combination of the rows of the first and second table.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331" y="3548822"/>
            <a:ext cx="3302000" cy="2463800"/>
          </a:xfrm>
          <a:prstGeom prst="rect">
            <a:avLst/>
          </a:prstGeom>
        </p:spPr>
      </p:pic>
    </p:spTree>
    <p:extLst>
      <p:ext uri="{BB962C8B-B14F-4D97-AF65-F5344CB8AC3E}">
        <p14:creationId xmlns:p14="http://schemas.microsoft.com/office/powerpoint/2010/main" val="1516243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JOIN</a:t>
            </a:r>
            <a:endParaRPr lang="en-US" dirty="0"/>
          </a:p>
        </p:txBody>
      </p:sp>
      <p:pic>
        <p:nvPicPr>
          <p:cNvPr id="5" name="Content Placeholder 4"/>
          <p:cNvPicPr>
            <a:picLocks noGrp="1" noChangeAspect="1"/>
          </p:cNvPicPr>
          <p:nvPr>
            <p:ph idx="1"/>
          </p:nvPr>
        </p:nvPicPr>
        <p:blipFill>
          <a:blip r:embed="rId2"/>
          <a:stretch>
            <a:fillRect/>
          </a:stretch>
        </p:blipFill>
        <p:spPr>
          <a:xfrm>
            <a:off x="2589212" y="2970143"/>
            <a:ext cx="8915400" cy="2821057"/>
          </a:xfrm>
          <a:prstGeom prst="rect">
            <a:avLst/>
          </a:prstGeom>
        </p:spPr>
      </p:pic>
      <p:pic>
        <p:nvPicPr>
          <p:cNvPr id="4" name="Picture 3"/>
          <p:cNvPicPr>
            <a:picLocks noChangeAspect="1"/>
          </p:cNvPicPr>
          <p:nvPr/>
        </p:nvPicPr>
        <p:blipFill>
          <a:blip r:embed="rId3"/>
          <a:stretch>
            <a:fillRect/>
          </a:stretch>
        </p:blipFill>
        <p:spPr>
          <a:xfrm>
            <a:off x="2589212" y="2133600"/>
            <a:ext cx="5245100" cy="700708"/>
          </a:xfrm>
          <a:prstGeom prst="rect">
            <a:avLst/>
          </a:prstGeom>
        </p:spPr>
      </p:pic>
    </p:spTree>
    <p:extLst>
      <p:ext uri="{BB962C8B-B14F-4D97-AF65-F5344CB8AC3E}">
        <p14:creationId xmlns:p14="http://schemas.microsoft.com/office/powerpoint/2010/main" val="62592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2198" y="3284183"/>
            <a:ext cx="8911687" cy="1280890"/>
          </a:xfrm>
        </p:spPr>
        <p:txBody>
          <a:bodyPr>
            <a:normAutofit/>
          </a:bodyPr>
          <a:lstStyle/>
          <a:p>
            <a:pPr algn="ctr"/>
            <a:r>
              <a:rPr lang="en-US" sz="6600" dirty="0" smtClean="0"/>
              <a:t>THANK YOU</a:t>
            </a:r>
            <a:endParaRPr lang="en-US" sz="6600" dirty="0"/>
          </a:p>
        </p:txBody>
      </p:sp>
    </p:spTree>
    <p:extLst>
      <p:ext uri="{BB962C8B-B14F-4D97-AF65-F5344CB8AC3E}">
        <p14:creationId xmlns:p14="http://schemas.microsoft.com/office/powerpoint/2010/main" val="361585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JOIN</a:t>
            </a:r>
          </a:p>
          <a:p>
            <a:r>
              <a:rPr lang="en-US" dirty="0" smtClean="0"/>
              <a:t>TYPES OF JOIN</a:t>
            </a:r>
          </a:p>
          <a:p>
            <a:r>
              <a:rPr lang="en-US" dirty="0" smtClean="0"/>
              <a:t>INNER JOIN</a:t>
            </a:r>
          </a:p>
          <a:p>
            <a:r>
              <a:rPr lang="en-US" dirty="0" smtClean="0"/>
              <a:t>LEFT JOIN</a:t>
            </a:r>
          </a:p>
          <a:p>
            <a:r>
              <a:rPr lang="en-US" dirty="0" smtClean="0"/>
              <a:t>RIGHT JOIN</a:t>
            </a:r>
          </a:p>
          <a:p>
            <a:r>
              <a:rPr lang="en-US" dirty="0" smtClean="0"/>
              <a:t>FULL JOIN</a:t>
            </a:r>
          </a:p>
          <a:p>
            <a:r>
              <a:rPr lang="en-US" dirty="0" smtClean="0"/>
              <a:t>SELF JOIN</a:t>
            </a:r>
          </a:p>
          <a:p>
            <a:r>
              <a:rPr lang="en-US" dirty="0" smtClean="0"/>
              <a:t>CROSS JOIN</a:t>
            </a:r>
            <a:endParaRPr lang="en-US" dirty="0"/>
          </a:p>
        </p:txBody>
      </p:sp>
    </p:spTree>
    <p:extLst>
      <p:ext uri="{BB962C8B-B14F-4D97-AF65-F5344CB8AC3E}">
        <p14:creationId xmlns:p14="http://schemas.microsoft.com/office/powerpoint/2010/main" val="433851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JOINS</a:t>
            </a:r>
            <a:endParaRPr lang="en-US" dirty="0"/>
          </a:p>
        </p:txBody>
      </p:sp>
      <p:sp>
        <p:nvSpPr>
          <p:cNvPr id="3" name="Content Placeholder 2"/>
          <p:cNvSpPr>
            <a:spLocks noGrp="1"/>
          </p:cNvSpPr>
          <p:nvPr>
            <p:ph idx="1"/>
          </p:nvPr>
        </p:nvSpPr>
        <p:spPr/>
        <p:txBody>
          <a:bodyPr/>
          <a:lstStyle/>
          <a:p>
            <a:r>
              <a:rPr lang="en-US" b="1" dirty="0" smtClean="0"/>
              <a:t>What are JOINS?</a:t>
            </a:r>
          </a:p>
          <a:p>
            <a:r>
              <a:rPr lang="en-US" dirty="0"/>
              <a:t>A </a:t>
            </a:r>
            <a:r>
              <a:rPr lang="en-US" b="1" dirty="0"/>
              <a:t>SQL join</a:t>
            </a:r>
            <a:r>
              <a:rPr lang="en-US" dirty="0"/>
              <a:t> clause combines records from two or more tables in a relational database. It creates a set that can be saved as a table or used as it is. A </a:t>
            </a:r>
            <a:r>
              <a:rPr lang="en-US" b="1" dirty="0"/>
              <a:t>JOIN</a:t>
            </a:r>
            <a:r>
              <a:rPr lang="en-US" dirty="0"/>
              <a:t> is a means for combining fields from two tables (or more) by using values common to each</a:t>
            </a:r>
            <a:r>
              <a:rPr lang="en-US" dirty="0" smtClean="0"/>
              <a:t>.</a:t>
            </a:r>
          </a:p>
          <a:p>
            <a:endParaRPr lang="en-US" b="1" dirty="0"/>
          </a:p>
          <a:p>
            <a:r>
              <a:rPr lang="en-US" dirty="0"/>
              <a:t>A </a:t>
            </a:r>
            <a:r>
              <a:rPr lang="en-US" b="1" dirty="0"/>
              <a:t>JOIN</a:t>
            </a:r>
            <a:r>
              <a:rPr lang="en-US" dirty="0"/>
              <a:t> is a means for combining fields from two tables by using values common to each. </a:t>
            </a:r>
            <a:endParaRPr lang="en-US" dirty="0"/>
          </a:p>
          <a:p>
            <a:pPr marL="0" indent="0">
              <a:buNone/>
            </a:pPr>
            <a:endParaRPr lang="en-US" b="1" dirty="0"/>
          </a:p>
        </p:txBody>
      </p:sp>
    </p:spTree>
    <p:extLst>
      <p:ext uri="{BB962C8B-B14F-4D97-AF65-F5344CB8AC3E}">
        <p14:creationId xmlns:p14="http://schemas.microsoft.com/office/powerpoint/2010/main" val="1892206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JOINS</a:t>
            </a:r>
            <a:endParaRPr lang="en-US" dirty="0"/>
          </a:p>
        </p:txBody>
      </p:sp>
      <p:sp>
        <p:nvSpPr>
          <p:cNvPr id="3" name="Content Placeholder 2"/>
          <p:cNvSpPr>
            <a:spLocks noGrp="1"/>
          </p:cNvSpPr>
          <p:nvPr>
            <p:ph idx="1"/>
          </p:nvPr>
        </p:nvSpPr>
        <p:spPr/>
        <p:txBody>
          <a:bodyPr/>
          <a:lstStyle/>
          <a:p>
            <a:r>
              <a:rPr lang="en-US" dirty="0"/>
              <a:t>In a normalized database, groups of data are stored in individual tables, and relationships are established between those tables to link related data - access data in different tables to carry out an operation affected by those relationships </a:t>
            </a:r>
            <a:endParaRPr lang="en-US" dirty="0"/>
          </a:p>
          <a:p>
            <a:r>
              <a:rPr lang="en-US" dirty="0"/>
              <a:t>To support the capability to access data in multiple tables, SQL allows you to create joins in a statement that define how data is accessed in multiple </a:t>
            </a:r>
            <a:r>
              <a:rPr lang="en-US" dirty="0" smtClean="0"/>
              <a:t>tables</a:t>
            </a:r>
          </a:p>
          <a:p>
            <a:r>
              <a:rPr lang="en-US" dirty="0"/>
              <a:t>Most commonly used in select statements, but can also be used in update and delete statements </a:t>
            </a:r>
            <a:endParaRPr lang="en-US" dirty="0"/>
          </a:p>
          <a:p>
            <a:endParaRPr lang="en-US" dirty="0" smtClean="0"/>
          </a:p>
          <a:p>
            <a:endParaRPr lang="en-US" dirty="0"/>
          </a:p>
        </p:txBody>
      </p:sp>
    </p:spTree>
    <p:extLst>
      <p:ext uri="{BB962C8B-B14F-4D97-AF65-F5344CB8AC3E}">
        <p14:creationId xmlns:p14="http://schemas.microsoft.com/office/powerpoint/2010/main" val="22277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JOIN STATEMENT</a:t>
            </a:r>
            <a:endParaRPr lang="en-US" dirty="0"/>
          </a:p>
        </p:txBody>
      </p:sp>
      <p:sp>
        <p:nvSpPr>
          <p:cNvPr id="3" name="Content Placeholder 2"/>
          <p:cNvSpPr>
            <a:spLocks noGrp="1"/>
          </p:cNvSpPr>
          <p:nvPr>
            <p:ph idx="1"/>
          </p:nvPr>
        </p:nvSpPr>
        <p:spPr/>
        <p:txBody>
          <a:bodyPr>
            <a:normAutofit/>
          </a:bodyPr>
          <a:lstStyle/>
          <a:p>
            <a:r>
              <a:rPr lang="en-US" dirty="0"/>
              <a:t>INNER JOIN: returns rows when there is a match in both </a:t>
            </a:r>
            <a:r>
              <a:rPr lang="en-US" dirty="0" smtClean="0"/>
              <a:t>tables.</a:t>
            </a:r>
          </a:p>
          <a:p>
            <a:r>
              <a:rPr lang="en-US" dirty="0" smtClean="0"/>
              <a:t>LEFT </a:t>
            </a:r>
            <a:r>
              <a:rPr lang="en-US" dirty="0"/>
              <a:t>JOIN: returns all rows from the left table, even if there are no matches in the </a:t>
            </a:r>
            <a:r>
              <a:rPr lang="en-US" dirty="0" smtClean="0"/>
              <a:t>right </a:t>
            </a:r>
            <a:r>
              <a:rPr lang="en-US" dirty="0"/>
              <a:t>table. </a:t>
            </a:r>
            <a:endParaRPr lang="en-US" dirty="0"/>
          </a:p>
          <a:p>
            <a:r>
              <a:rPr lang="en-US" dirty="0"/>
              <a:t>RIGHT JOIN: returns all rows from the right table, even if there are no matches in the left table. </a:t>
            </a:r>
            <a:endParaRPr lang="en-US" dirty="0"/>
          </a:p>
          <a:p>
            <a:r>
              <a:rPr lang="en-US" dirty="0"/>
              <a:t>FULL JOIN: </a:t>
            </a:r>
            <a:r>
              <a:rPr lang="en-US" dirty="0" smtClean="0"/>
              <a:t>returns </a:t>
            </a:r>
            <a:r>
              <a:rPr lang="en-US" dirty="0"/>
              <a:t>rows when there is a match in one of the </a:t>
            </a:r>
            <a:r>
              <a:rPr lang="en-US" dirty="0" smtClean="0"/>
              <a:t>tables.</a:t>
            </a:r>
          </a:p>
          <a:p>
            <a:r>
              <a:rPr lang="en-US" dirty="0" smtClean="0"/>
              <a:t>SELF </a:t>
            </a:r>
            <a:r>
              <a:rPr lang="en-US" dirty="0"/>
              <a:t>JOIN: is used to join a table to itself as if the table were two tables, temporarily </a:t>
            </a:r>
            <a:r>
              <a:rPr lang="en-US" dirty="0" smtClean="0"/>
              <a:t>renaming </a:t>
            </a:r>
            <a:r>
              <a:rPr lang="en-US" dirty="0"/>
              <a:t>at least one table in the SQL statement. </a:t>
            </a:r>
            <a:endParaRPr lang="en-US" dirty="0"/>
          </a:p>
          <a:p>
            <a:r>
              <a:rPr lang="en-US" dirty="0"/>
              <a:t>CARTESIAN JOIN: returns the Cartesian product of the sets of records from the two or more joined tables. </a:t>
            </a:r>
            <a:endParaRPr lang="en-US" dirty="0"/>
          </a:p>
          <a:p>
            <a:endParaRPr lang="en-US" dirty="0"/>
          </a:p>
        </p:txBody>
      </p:sp>
    </p:spTree>
    <p:extLst>
      <p:ext uri="{BB962C8B-B14F-4D97-AF65-F5344CB8AC3E}">
        <p14:creationId xmlns:p14="http://schemas.microsoft.com/office/powerpoint/2010/main" val="118524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lstStyle/>
          <a:p>
            <a:r>
              <a:rPr lang="en-US" dirty="0"/>
              <a:t>An inner join produces a result set that is limited to the rows where there is a match in both tables for what we're looking for. </a:t>
            </a:r>
            <a:endParaRPr lang="en-US" dirty="0"/>
          </a:p>
          <a:p>
            <a:r>
              <a:rPr lang="en-US" dirty="0"/>
              <a:t>If you don't know which kind of join you need, this will usually be your best bet. </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773" y="3761960"/>
            <a:ext cx="7256118" cy="2642905"/>
          </a:xfrm>
          <a:prstGeom prst="rect">
            <a:avLst/>
          </a:prstGeom>
        </p:spPr>
      </p:pic>
    </p:spTree>
    <p:extLst>
      <p:ext uri="{BB962C8B-B14F-4D97-AF65-F5344CB8AC3E}">
        <p14:creationId xmlns:p14="http://schemas.microsoft.com/office/powerpoint/2010/main" val="119127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lstStyle/>
          <a:p>
            <a:r>
              <a:rPr lang="en-US" dirty="0" smtClean="0"/>
              <a:t>The query is going to return the patient name and medicine taken by them for the medicines whose price is greater than 7000. </a:t>
            </a:r>
            <a:endParaRPr lang="en-US" dirty="0"/>
          </a:p>
        </p:txBody>
      </p:sp>
      <p:pic>
        <p:nvPicPr>
          <p:cNvPr id="4" name="Content Placeholder 3"/>
          <p:cNvPicPr>
            <a:picLocks noChangeAspect="1"/>
          </p:cNvPicPr>
          <p:nvPr/>
        </p:nvPicPr>
        <p:blipFill>
          <a:blip r:embed="rId2"/>
          <a:stretch>
            <a:fillRect/>
          </a:stretch>
        </p:blipFill>
        <p:spPr>
          <a:xfrm>
            <a:off x="2708136" y="3188184"/>
            <a:ext cx="4660073" cy="2260600"/>
          </a:xfrm>
          <a:prstGeom prst="rect">
            <a:avLst/>
          </a:prstGeom>
        </p:spPr>
      </p:pic>
      <p:pic>
        <p:nvPicPr>
          <p:cNvPr id="5" name="Picture 4"/>
          <p:cNvPicPr>
            <a:picLocks noChangeAspect="1"/>
          </p:cNvPicPr>
          <p:nvPr/>
        </p:nvPicPr>
        <p:blipFill>
          <a:blip r:embed="rId3"/>
          <a:stretch>
            <a:fillRect/>
          </a:stretch>
        </p:blipFill>
        <p:spPr>
          <a:xfrm>
            <a:off x="7971284" y="3087070"/>
            <a:ext cx="3419377" cy="2542342"/>
          </a:xfrm>
          <a:prstGeom prst="rect">
            <a:avLst/>
          </a:prstGeom>
        </p:spPr>
      </p:pic>
    </p:spTree>
    <p:extLst>
      <p:ext uri="{BB962C8B-B14F-4D97-AF65-F5344CB8AC3E}">
        <p14:creationId xmlns:p14="http://schemas.microsoft.com/office/powerpoint/2010/main" val="724208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lstStyle/>
          <a:p>
            <a:r>
              <a:rPr lang="en-US" dirty="0" smtClean="0"/>
              <a:t>The query is going to return the list of all the patients with their room ID who are admit in ‘Semi-Private’ room.</a:t>
            </a:r>
            <a:endParaRPr lang="en-US" dirty="0"/>
          </a:p>
        </p:txBody>
      </p:sp>
      <p:pic>
        <p:nvPicPr>
          <p:cNvPr id="4" name="Content Placeholder 3"/>
          <p:cNvPicPr>
            <a:picLocks noChangeAspect="1"/>
          </p:cNvPicPr>
          <p:nvPr/>
        </p:nvPicPr>
        <p:blipFill>
          <a:blip r:embed="rId2"/>
          <a:stretch>
            <a:fillRect/>
          </a:stretch>
        </p:blipFill>
        <p:spPr>
          <a:xfrm>
            <a:off x="2589212" y="2962897"/>
            <a:ext cx="9411752" cy="1635608"/>
          </a:xfrm>
          <a:prstGeom prst="rect">
            <a:avLst/>
          </a:prstGeom>
        </p:spPr>
      </p:pic>
      <p:pic>
        <p:nvPicPr>
          <p:cNvPr id="5" name="Picture 4"/>
          <p:cNvPicPr>
            <a:picLocks noChangeAspect="1"/>
          </p:cNvPicPr>
          <p:nvPr/>
        </p:nvPicPr>
        <p:blipFill>
          <a:blip r:embed="rId3"/>
          <a:stretch>
            <a:fillRect/>
          </a:stretch>
        </p:blipFill>
        <p:spPr>
          <a:xfrm>
            <a:off x="2589212" y="4710701"/>
            <a:ext cx="6032500" cy="1434201"/>
          </a:xfrm>
          <a:prstGeom prst="rect">
            <a:avLst/>
          </a:prstGeom>
        </p:spPr>
      </p:pic>
    </p:spTree>
    <p:extLst>
      <p:ext uri="{BB962C8B-B14F-4D97-AF65-F5344CB8AC3E}">
        <p14:creationId xmlns:p14="http://schemas.microsoft.com/office/powerpoint/2010/main" val="161492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OUTER JOIN</a:t>
            </a:r>
            <a:endParaRPr lang="en-US" dirty="0"/>
          </a:p>
        </p:txBody>
      </p:sp>
      <p:sp>
        <p:nvSpPr>
          <p:cNvPr id="3" name="Content Placeholder 2"/>
          <p:cNvSpPr>
            <a:spLocks noGrp="1"/>
          </p:cNvSpPr>
          <p:nvPr>
            <p:ph idx="1"/>
          </p:nvPr>
        </p:nvSpPr>
        <p:spPr/>
        <p:txBody>
          <a:bodyPr/>
          <a:lstStyle/>
          <a:p>
            <a:r>
              <a:rPr lang="en-US" dirty="0"/>
              <a:t>A </a:t>
            </a:r>
            <a:r>
              <a:rPr lang="en-US" b="1" dirty="0"/>
              <a:t>LEFT OUTER JOIN</a:t>
            </a:r>
            <a:r>
              <a:rPr lang="en-US" dirty="0"/>
              <a:t> is one of the </a:t>
            </a:r>
            <a:r>
              <a:rPr lang="en-US" b="1" dirty="0" smtClean="0"/>
              <a:t>JOIN </a:t>
            </a:r>
            <a:r>
              <a:rPr lang="en-US" dirty="0" smtClean="0"/>
              <a:t>operations </a:t>
            </a:r>
            <a:r>
              <a:rPr lang="en-US" dirty="0"/>
              <a:t>that allow you to specify a </a:t>
            </a:r>
            <a:r>
              <a:rPr lang="en-US" b="1" dirty="0"/>
              <a:t>join</a:t>
            </a:r>
            <a:r>
              <a:rPr lang="en-US" dirty="0"/>
              <a:t> clause. It preserves the unmatched rows from the first (</a:t>
            </a:r>
            <a:r>
              <a:rPr lang="en-US" b="1" dirty="0"/>
              <a:t>left</a:t>
            </a:r>
            <a:r>
              <a:rPr lang="en-US" dirty="0"/>
              <a:t>) table, </a:t>
            </a:r>
            <a:r>
              <a:rPr lang="en-US" b="1" dirty="0"/>
              <a:t>joining</a:t>
            </a:r>
            <a:r>
              <a:rPr lang="en-US" dirty="0"/>
              <a:t> them with a NULL row in the shape of the second (right) table.</a:t>
            </a:r>
            <a:r>
              <a:rPr lang="en-US" dirty="0" smtClean="0"/>
              <a:t>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648" y="3798405"/>
            <a:ext cx="5758622" cy="2006047"/>
          </a:xfrm>
          <a:prstGeom prst="rect">
            <a:avLst/>
          </a:prstGeom>
        </p:spPr>
      </p:pic>
    </p:spTree>
    <p:extLst>
      <p:ext uri="{BB962C8B-B14F-4D97-AF65-F5344CB8AC3E}">
        <p14:creationId xmlns:p14="http://schemas.microsoft.com/office/powerpoint/2010/main" val="205456043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102</TotalTime>
  <Words>596</Words>
  <Application>Microsoft Macintosh PowerPoint</Application>
  <PresentationFormat>Widescreen</PresentationFormat>
  <Paragraphs>57</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Wingdings 3</vt:lpstr>
      <vt:lpstr>Arial</vt:lpstr>
      <vt:lpstr>Wisp</vt:lpstr>
      <vt:lpstr>HOSPITAL MANAGEMENT SYSTEM</vt:lpstr>
      <vt:lpstr>Contents</vt:lpstr>
      <vt:lpstr>JOINS</vt:lpstr>
      <vt:lpstr>WHY USE JOINS</vt:lpstr>
      <vt:lpstr>TYPE OF JOIN STATEMENT</vt:lpstr>
      <vt:lpstr>INNER JOIN</vt:lpstr>
      <vt:lpstr>INNER JOIN</vt:lpstr>
      <vt:lpstr>INNER JOIN</vt:lpstr>
      <vt:lpstr>LEFT OUTER JOIN</vt:lpstr>
      <vt:lpstr>LEFT OUTER JOIN</vt:lpstr>
      <vt:lpstr>LEFT OUTER JOIN</vt:lpstr>
      <vt:lpstr>RIGHT OUTER JOIN</vt:lpstr>
      <vt:lpstr>RIGHT OUTER JOIN</vt:lpstr>
      <vt:lpstr>RIGHT OUTER JOIN</vt:lpstr>
      <vt:lpstr>FULL JOIN</vt:lpstr>
      <vt:lpstr>FULL OUTER JOIN</vt:lpstr>
      <vt:lpstr>CROSS JOIN</vt:lpstr>
      <vt:lpstr>CROSS JOIN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Hari Charan Panjwani</dc:creator>
  <cp:lastModifiedBy>Hari Charan Panjwani</cp:lastModifiedBy>
  <cp:revision>21</cp:revision>
  <dcterms:created xsi:type="dcterms:W3CDTF">2015-12-17T03:54:12Z</dcterms:created>
  <dcterms:modified xsi:type="dcterms:W3CDTF">2015-12-17T05:36:32Z</dcterms:modified>
</cp:coreProperties>
</file>